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256" r:id="rId2"/>
    <p:sldId id="315" r:id="rId3"/>
    <p:sldId id="292" r:id="rId4"/>
    <p:sldId id="293" r:id="rId5"/>
    <p:sldId id="294" r:id="rId6"/>
    <p:sldId id="295" r:id="rId7"/>
    <p:sldId id="324" r:id="rId8"/>
    <p:sldId id="296" r:id="rId9"/>
    <p:sldId id="297" r:id="rId10"/>
    <p:sldId id="323" r:id="rId11"/>
    <p:sldId id="310" r:id="rId12"/>
    <p:sldId id="311" r:id="rId13"/>
    <p:sldId id="312" r:id="rId14"/>
    <p:sldId id="313" r:id="rId15"/>
    <p:sldId id="314" r:id="rId16"/>
    <p:sldId id="257" r:id="rId17"/>
    <p:sldId id="258" r:id="rId18"/>
    <p:sldId id="316" r:id="rId19"/>
    <p:sldId id="259" r:id="rId20"/>
    <p:sldId id="329" r:id="rId21"/>
    <p:sldId id="260" r:id="rId22"/>
    <p:sldId id="261" r:id="rId23"/>
    <p:sldId id="298" r:id="rId24"/>
    <p:sldId id="263" r:id="rId25"/>
    <p:sldId id="264" r:id="rId26"/>
    <p:sldId id="265" r:id="rId27"/>
    <p:sldId id="327" r:id="rId28"/>
    <p:sldId id="266" r:id="rId29"/>
    <p:sldId id="267" r:id="rId30"/>
    <p:sldId id="268" r:id="rId31"/>
    <p:sldId id="325" r:id="rId32"/>
    <p:sldId id="269" r:id="rId33"/>
    <p:sldId id="270" r:id="rId34"/>
    <p:sldId id="271" r:id="rId35"/>
    <p:sldId id="272" r:id="rId36"/>
    <p:sldId id="273" r:id="rId37"/>
    <p:sldId id="326" r:id="rId38"/>
    <p:sldId id="328" r:id="rId39"/>
    <p:sldId id="299" r:id="rId40"/>
    <p:sldId id="275" r:id="rId41"/>
    <p:sldId id="276" r:id="rId42"/>
    <p:sldId id="277" r:id="rId43"/>
    <p:sldId id="322" r:id="rId44"/>
    <p:sldId id="278" r:id="rId45"/>
    <p:sldId id="279" r:id="rId46"/>
    <p:sldId id="280" r:id="rId47"/>
    <p:sldId id="281" r:id="rId48"/>
    <p:sldId id="282" r:id="rId49"/>
    <p:sldId id="283" r:id="rId50"/>
    <p:sldId id="284" r:id="rId51"/>
    <p:sldId id="318" r:id="rId52"/>
    <p:sldId id="287" r:id="rId53"/>
    <p:sldId id="288" r:id="rId54"/>
    <p:sldId id="319" r:id="rId55"/>
    <p:sldId id="290" r:id="rId56"/>
    <p:sldId id="291" r:id="rId57"/>
    <p:sldId id="300" r:id="rId58"/>
    <p:sldId id="301" r:id="rId59"/>
    <p:sldId id="321" r:id="rId60"/>
    <p:sldId id="320" r:id="rId61"/>
    <p:sldId id="302" r:id="rId62"/>
    <p:sldId id="303" r:id="rId63"/>
    <p:sldId id="304" r:id="rId64"/>
    <p:sldId id="305" r:id="rId65"/>
    <p:sldId id="306" r:id="rId66"/>
    <p:sldId id="317" r:id="rId67"/>
    <p:sldId id="307" r:id="rId68"/>
    <p:sldId id="308" r:id="rId69"/>
    <p:sldId id="30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324"/>
            <p14:sldId id="296"/>
            <p14:sldId id="297"/>
            <p14:sldId id="323"/>
            <p14:sldId id="310"/>
            <p14:sldId id="311"/>
            <p14:sldId id="312"/>
            <p14:sldId id="313"/>
            <p14:sldId id="314"/>
            <p14:sldId id="257"/>
            <p14:sldId id="258"/>
            <p14:sldId id="316"/>
            <p14:sldId id="259"/>
            <p14:sldId id="329"/>
          </p14:sldIdLst>
        </p14:section>
        <p14:section name="Guerry" id="{AD6C3489-54A3-4AE9-A02A-A4AEE99F908E}">
          <p14:sldIdLst>
            <p14:sldId id="260"/>
            <p14:sldId id="261"/>
            <p14:sldId id="298"/>
            <p14:sldId id="263"/>
            <p14:sldId id="264"/>
            <p14:sldId id="265"/>
            <p14:sldId id="327"/>
            <p14:sldId id="266"/>
            <p14:sldId id="267"/>
            <p14:sldId id="268"/>
            <p14:sldId id="325"/>
            <p14:sldId id="269"/>
          </p14:sldIdLst>
        </p14:section>
        <p14:section name="Minard" id="{E8A3BC10-4154-4D36-80E3-5020EE741C67}">
          <p14:sldIdLst>
            <p14:sldId id="270"/>
            <p14:sldId id="271"/>
            <p14:sldId id="272"/>
            <p14:sldId id="273"/>
            <p14:sldId id="326"/>
            <p14:sldId id="328"/>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2" autoAdjust="0"/>
  </p:normalViewPr>
  <p:slideViewPr>
    <p:cSldViewPr>
      <p:cViewPr varScale="1">
        <p:scale>
          <a:sx n="105" d="100"/>
          <a:sy n="105" d="100"/>
        </p:scale>
        <p:origin x="882" y="11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478"/>
    </p:cViewPr>
  </p:sorterViewPr>
  <p:notesViewPr>
    <p:cSldViewPr>
      <p:cViewPr varScale="1">
        <p:scale>
          <a:sx n="59" d="100"/>
          <a:sy n="59" d="100"/>
        </p:scale>
        <p:origin x="2290"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1/25/2024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1/25/2024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a:t>
            </a:fld>
            <a:endParaRPr lang="en-US"/>
          </a:p>
        </p:txBody>
      </p:sp>
    </p:spTree>
    <p:extLst>
      <p:ext uri="{BB962C8B-B14F-4D97-AF65-F5344CB8AC3E}">
        <p14:creationId xmlns:p14="http://schemas.microsoft.com/office/powerpoint/2010/main" val="110236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10</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extLst>
      <p:ext uri="{BB962C8B-B14F-4D97-AF65-F5344CB8AC3E}">
        <p14:creationId xmlns:p14="http://schemas.microsoft.com/office/powerpoint/2010/main" val="236519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12</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dirty="0"/>
              <a:t>It was also frequently the case that men who developed data graphics often borrowed, and then extended, ideas from cartography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14</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15</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16</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17</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18</a:t>
            </a:fld>
            <a:endParaRPr lang="en-US"/>
          </a:p>
        </p:txBody>
      </p:sp>
    </p:spTree>
    <p:extLst>
      <p:ext uri="{BB962C8B-B14F-4D97-AF65-F5344CB8AC3E}">
        <p14:creationId xmlns:p14="http://schemas.microsoft.com/office/powerpoint/2010/main" val="3173784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2</a:t>
            </a:fld>
            <a:endParaRPr lang="en-US"/>
          </a:p>
        </p:txBody>
      </p:sp>
    </p:spTree>
    <p:extLst>
      <p:ext uri="{BB962C8B-B14F-4D97-AF65-F5344CB8AC3E}">
        <p14:creationId xmlns:p14="http://schemas.microsoft.com/office/powerpoint/2010/main" val="249855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heroes</a:t>
            </a:r>
            <a:r>
              <a:rPr lang="en-US" baseline="0" dirty="0"/>
              <a:t> – Andre-Michel Guerry.</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A0DD53-91F6-4CFC-9644-B66A1368B69A}" type="slidenum">
              <a:rPr lang="en-US" altLang="en-US"/>
              <a:pPr/>
              <a:t>23</a:t>
            </a:fld>
            <a:endParaRPr lang="en-US" alt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en-US" dirty="0"/>
              <a:t>Guerry tabulated rates of crime over time and many other variables.</a:t>
            </a:r>
            <a:r>
              <a:rPr lang="en-US" baseline="0" dirty="0"/>
              <a:t>  </a:t>
            </a:r>
          </a:p>
          <a:p>
            <a:endParaRPr lang="en-US" baseline="0" dirty="0"/>
          </a:p>
          <a:p>
            <a:r>
              <a:rPr lang="en-US" baseline="0" dirty="0"/>
              <a:t>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24</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25</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26</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28</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29</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30</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31</a:t>
            </a:fld>
            <a:endParaRPr lang="en-US"/>
          </a:p>
        </p:txBody>
      </p:sp>
    </p:spTree>
    <p:extLst>
      <p:ext uri="{BB962C8B-B14F-4D97-AF65-F5344CB8AC3E}">
        <p14:creationId xmlns:p14="http://schemas.microsoft.com/office/powerpoint/2010/main" val="16713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32</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33</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34</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35</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36</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6E5C3F-2544-45A8-BD60-47DDF8D4E7F4}" type="slidenum">
              <a:rPr lang="en-US" smtClean="0"/>
              <a:t>37</a:t>
            </a:fld>
            <a:endParaRPr lang="en-US"/>
          </a:p>
        </p:txBody>
      </p:sp>
    </p:spTree>
    <p:extLst>
      <p:ext uri="{BB962C8B-B14F-4D97-AF65-F5344CB8AC3E}">
        <p14:creationId xmlns:p14="http://schemas.microsoft.com/office/powerpoint/2010/main" val="198121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39</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40</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41</a:t>
            </a:fld>
            <a:endParaRPr lang="en-US"/>
          </a:p>
        </p:txBody>
      </p:sp>
    </p:spTree>
    <p:extLst>
      <p:ext uri="{BB962C8B-B14F-4D97-AF65-F5344CB8AC3E}">
        <p14:creationId xmlns:p14="http://schemas.microsoft.com/office/powerpoint/2010/main" val="1460811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42</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dirty="0"/>
              <a:t>Galton is most well-known for his discovery of regression toward the mean (1888) but he had achieved an even more notable graphic discovery 25 years earlier, in 1863.</a:t>
            </a:r>
          </a:p>
          <a:p>
            <a:r>
              <a:rPr lang="en-US" altLang="en-US" dirty="0"/>
              <a:t>It is not too far a stretch to claim this as the best example of a scientific discovery achieved almost </a:t>
            </a:r>
            <a:r>
              <a:rPr lang="en-US" altLang="en-US" b="1" dirty="0"/>
              <a:t>entirely</a:t>
            </a:r>
            <a:r>
              <a:rPr lang="en-US" altLang="en-US" dirty="0"/>
              <a:t> through graphical means– something that was totally unexpected, and purely the product of his use of remarkably novel high-dimensional graphs.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43</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44</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45</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46</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47</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48</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49</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50</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51</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52</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53</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54</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55</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56</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58</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59</a:t>
            </a:fld>
            <a:endParaRPr lang="en-US"/>
          </a:p>
        </p:txBody>
      </p:sp>
    </p:spTree>
    <p:extLst>
      <p:ext uri="{BB962C8B-B14F-4D97-AF65-F5344CB8AC3E}">
        <p14:creationId xmlns:p14="http://schemas.microsoft.com/office/powerpoint/2010/main" val="223959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60</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61</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62</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63</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64</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65</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66</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67</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69</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dirty="0"/>
              <a:t>In conclusion, my study of the history of data visualization has taught me several things, but among these---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ideas behind demography and epidemiology got started with John </a:t>
            </a:r>
            <a:r>
              <a:rPr lang="en-CA" dirty="0" err="1"/>
              <a:t>Graunt’s</a:t>
            </a:r>
            <a:r>
              <a:rPr lang="en-CA" dirty="0"/>
              <a:t> Bills of Mortality in 1862.</a:t>
            </a:r>
          </a:p>
          <a:p>
            <a:r>
              <a:rPr lang="en-CA" dirty="0"/>
              <a:t>He tabulated all births and deaths in London, and, importantly, tried to classify all causes of death, highlighting those due to the plague.</a:t>
            </a:r>
          </a:p>
        </p:txBody>
      </p:sp>
      <p:sp>
        <p:nvSpPr>
          <p:cNvPr id="4" name="Slide Number Placeholder 3"/>
          <p:cNvSpPr>
            <a:spLocks noGrp="1"/>
          </p:cNvSpPr>
          <p:nvPr>
            <p:ph type="sldNum" sz="quarter" idx="5"/>
          </p:nvPr>
        </p:nvSpPr>
        <p:spPr/>
        <p:txBody>
          <a:bodyPr/>
          <a:lstStyle/>
          <a:p>
            <a:fld id="{2A6E5C3F-2544-45A8-BD60-47DDF8D4E7F4}" type="slidenum">
              <a:rPr lang="en-US" smtClean="0"/>
              <a:t>7</a:t>
            </a:fld>
            <a:endParaRPr lang="en-US"/>
          </a:p>
        </p:txBody>
      </p:sp>
    </p:spTree>
    <p:extLst>
      <p:ext uri="{BB962C8B-B14F-4D97-AF65-F5344CB8AC3E}">
        <p14:creationId xmlns:p14="http://schemas.microsoft.com/office/powerpoint/2010/main" val="2601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8</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Second, data-based graphics were always limited by the capabilities and economics of recording and reproduction.</a:t>
            </a:r>
          </a:p>
          <a:p>
            <a:r>
              <a:rPr lang="en-US"/>
              <a:t>A prime example is the transition from copperplate engraving to lithography in the early 1800s.  </a:t>
            </a:r>
          </a:p>
          <a:p>
            <a:r>
              <a:rPr lang="en-US"/>
              <a:t>Robinson: At the time, the effect of lithography … was as great at the Xerox machine in our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9</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1.jpe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jpeg"/></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73.jpeg"/><Relationship Id="rId4" Type="http://schemas.openxmlformats.org/officeDocument/2006/relationships/image" Target="../media/image72.jpeg"/></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5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6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6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6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3"/>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hexagon with a head and icons&#10;&#10;Description automatically generated">
            <a:extLst>
              <a:ext uri="{FF2B5EF4-FFF2-40B4-BE49-F238E27FC236}">
                <a16:creationId xmlns:a16="http://schemas.microsoft.com/office/drawing/2014/main" id="{DEF4D54D-ACBE-4FFE-0886-F38F2BA732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8454" y="4773245"/>
            <a:ext cx="1072608" cy="123444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9E1211A4-74C8-37EB-097C-9865DDA0B6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662" y="4773245"/>
            <a:ext cx="1072608" cy="1234440"/>
          </a:xfrm>
          <a:prstGeom prst="rect">
            <a:avLst/>
          </a:prstGeom>
        </p:spPr>
      </p:pic>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10</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213838" cy="2514600"/>
          </a:xfrm>
        </p:spPr>
        <p:txBody>
          <a:bodyPr/>
          <a:lstStyle/>
          <a:p>
            <a:r>
              <a:rPr lang="en-US" dirty="0"/>
              <a:t>Thematic maps</a:t>
            </a:r>
          </a:p>
          <a:p>
            <a:pPr lvl="1">
              <a:spcBef>
                <a:spcPct val="0"/>
              </a:spcBef>
            </a:pPr>
            <a:r>
              <a:rPr lang="en-US" sz="2400" dirty="0"/>
              <a:t>Isopleth– Humboldt (1817)</a:t>
            </a:r>
          </a:p>
          <a:p>
            <a:pPr lvl="1">
              <a:spcBef>
                <a:spcPct val="0"/>
              </a:spcBef>
            </a:pPr>
            <a:r>
              <a:rPr lang="en-US" sz="2400" dirty="0"/>
              <a:t>Choropleth– </a:t>
            </a:r>
            <a:r>
              <a:rPr lang="en-US" sz="2400" dirty="0" err="1"/>
              <a:t>Dupin</a:t>
            </a:r>
            <a:r>
              <a:rPr lang="en-US" sz="2400" dirty="0"/>
              <a:t> (1826)</a:t>
            </a:r>
          </a:p>
          <a:p>
            <a:pPr lvl="1">
              <a:spcBef>
                <a:spcPct val="0"/>
              </a:spcBef>
            </a:pPr>
            <a:r>
              <a:rPr lang="en-US" sz="2400" dirty="0"/>
              <a:t>Dot– Fr</a:t>
            </a:r>
            <a:r>
              <a:rPr lang="en-US" sz="2400" dirty="0">
                <a:cs typeface="Arial" charset="0"/>
              </a:rPr>
              <a:t>è</a:t>
            </a:r>
            <a:r>
              <a:rPr lang="en-US" sz="2400" dirty="0"/>
              <a:t>re de </a:t>
            </a:r>
            <a:r>
              <a:rPr lang="en-US" sz="2400" dirty="0" err="1"/>
              <a:t>Montizon</a:t>
            </a:r>
            <a:r>
              <a:rPr lang="en-US" sz="2400" dirty="0"/>
              <a:t> (1830)</a:t>
            </a:r>
          </a:p>
          <a:p>
            <a:pPr lvl="1">
              <a:spcBef>
                <a:spcPct val="0"/>
              </a:spcBef>
            </a:pPr>
            <a:r>
              <a:rPr lang="en-US" sz="2400" dirty="0"/>
              <a:t>Flow– Harness (1837)</a:t>
            </a:r>
          </a:p>
        </p:txBody>
      </p:sp>
      <p:pic>
        <p:nvPicPr>
          <p:cNvPr id="110597" name="Picture 5"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A13642B3-9619-4257-8338-A1290E215A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512" y="1264120"/>
            <a:ext cx="3200400" cy="2513796"/>
          </a:xfrm>
          <a:prstGeom prst="rect">
            <a:avLst/>
          </a:prstGeom>
        </p:spPr>
      </p:pic>
    </p:spTree>
    <p:extLst>
      <p:ext uri="{BB962C8B-B14F-4D97-AF65-F5344CB8AC3E}">
        <p14:creationId xmlns:p14="http://schemas.microsoft.com/office/powerpoint/2010/main" val="334248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11</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12</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13</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637"/>
                                        </p:tgtEl>
                                        <p:attrNameLst>
                                          <p:attrName>style.visibility</p:attrName>
                                        </p:attrNameLst>
                                      </p:cBhvr>
                                      <p:to>
                                        <p:strVal val="visible"/>
                                      </p:to>
                                    </p:set>
                                    <p:anim calcmode="lin" valueType="num">
                                      <p:cBhvr additive="base">
                                        <p:cTn id="19" dur="500" fill="hold"/>
                                        <p:tgtEl>
                                          <p:spTgt spid="69637"/>
                                        </p:tgtEl>
                                        <p:attrNameLst>
                                          <p:attrName>ppt_x</p:attrName>
                                        </p:attrNameLst>
                                      </p:cBhvr>
                                      <p:tavLst>
                                        <p:tav tm="0">
                                          <p:val>
                                            <p:strVal val="1+#ppt_w/2"/>
                                          </p:val>
                                        </p:tav>
                                        <p:tav tm="100000">
                                          <p:val>
                                            <p:strVal val="#ppt_x"/>
                                          </p:val>
                                        </p:tav>
                                      </p:tavLst>
                                    </p:anim>
                                    <p:anim calcmode="lin" valueType="num">
                                      <p:cBhvr additive="base">
                                        <p:cTn id="20"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14</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15</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dirty="0"/>
              <a:t>Graphical inventions often applied to maps</a:t>
            </a:r>
          </a:p>
          <a:p>
            <a:pPr lvl="1"/>
            <a:r>
              <a:rPr lang="en-US" sz="2400" dirty="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701902" cy="360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pic>
        <p:nvPicPr>
          <p:cNvPr id="4" name="Picture 3" descr="A map of the united states&#10;&#10;Description automatically generated">
            <a:extLst>
              <a:ext uri="{FF2B5EF4-FFF2-40B4-BE49-F238E27FC236}">
                <a16:creationId xmlns:a16="http://schemas.microsoft.com/office/drawing/2014/main" id="{83BA53A2-B619-ACE7-04E0-A01C680AD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105600"/>
            <a:ext cx="3644445" cy="3600000"/>
          </a:xfrm>
          <a:prstGeom prst="rect">
            <a:avLst/>
          </a:prstGeom>
        </p:spPr>
      </p:pic>
      <p:sp>
        <p:nvSpPr>
          <p:cNvPr id="5" name="TextBox 4">
            <a:extLst>
              <a:ext uri="{FF2B5EF4-FFF2-40B4-BE49-F238E27FC236}">
                <a16:creationId xmlns:a16="http://schemas.microsoft.com/office/drawing/2014/main" id="{511FC05B-4E2C-703B-30E1-63CB0D5A1F13}"/>
              </a:ext>
            </a:extLst>
          </p:cNvPr>
          <p:cNvSpPr txBox="1"/>
          <p:nvPr/>
        </p:nvSpPr>
        <p:spPr>
          <a:xfrm>
            <a:off x="609599" y="2511970"/>
            <a:ext cx="3568245" cy="369332"/>
          </a:xfrm>
          <a:prstGeom prst="rect">
            <a:avLst/>
          </a:prstGeom>
          <a:noFill/>
        </p:spPr>
        <p:txBody>
          <a:bodyPr wrap="square" rtlCol="0">
            <a:spAutoFit/>
          </a:bodyPr>
          <a:lstStyle/>
          <a:p>
            <a:r>
              <a:rPr lang="en-CA" dirty="0"/>
              <a:t>What are the sizes of US territories?</a:t>
            </a:r>
          </a:p>
        </p:txBody>
      </p:sp>
    </p:spTree>
    <p:extLst>
      <p:ext uri="{BB962C8B-B14F-4D97-AF65-F5344CB8AC3E}">
        <p14:creationId xmlns:p14="http://schemas.microsoft.com/office/powerpoint/2010/main" val="12107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16</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17</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384995"/>
          </a:xfrm>
          <a:prstGeom prst="rect">
            <a:avLst/>
          </a:prstGeom>
          <a:noFill/>
        </p:spPr>
        <p:txBody>
          <a:bodyPr wrap="square" rtlCol="0">
            <a:spAutoFit/>
          </a:bodyPr>
          <a:lstStyle/>
          <a:p>
            <a:r>
              <a:rPr lang="en-US" sz="14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19</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
        <p:nvSpPr>
          <p:cNvPr id="6" name="Rectangle 5">
            <a:extLst>
              <a:ext uri="{FF2B5EF4-FFF2-40B4-BE49-F238E27FC236}">
                <a16:creationId xmlns:a16="http://schemas.microsoft.com/office/drawing/2014/main" id="{F53E0DA3-9E2F-47C0-893D-623AEA6D3104}"/>
              </a:ext>
            </a:extLst>
          </p:cNvPr>
          <p:cNvSpPr/>
          <p:nvPr/>
        </p:nvSpPr>
        <p:spPr>
          <a:xfrm>
            <a:off x="5867400" y="2983816"/>
            <a:ext cx="685800" cy="302826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2BAA70-FB8A-AF22-C4D1-3614EC3DF26C}"/>
              </a:ext>
            </a:extLst>
          </p:cNvPr>
          <p:cNvSpPr>
            <a:spLocks noGrp="1"/>
          </p:cNvSpPr>
          <p:nvPr>
            <p:ph type="sldNum" sz="quarter" idx="12"/>
          </p:nvPr>
        </p:nvSpPr>
        <p:spPr/>
        <p:txBody>
          <a:bodyPr/>
          <a:lstStyle/>
          <a:p>
            <a:fld id="{621225AB-15B9-4C79-A121-04D1DC7E2307}" type="slidenum">
              <a:rPr lang="en-US" smtClean="0"/>
              <a:t>20</a:t>
            </a:fld>
            <a:endParaRPr lang="en-US"/>
          </a:p>
        </p:txBody>
      </p:sp>
      <p:pic>
        <p:nvPicPr>
          <p:cNvPr id="6" name="Picture 5" descr="A cartoon of a person at a desk&#10;&#10;Description automatically generated">
            <a:extLst>
              <a:ext uri="{FF2B5EF4-FFF2-40B4-BE49-F238E27FC236}">
                <a16:creationId xmlns:a16="http://schemas.microsoft.com/office/drawing/2014/main" id="{8C1E7B49-8EB0-9301-7623-47117DA9A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571" y="609600"/>
            <a:ext cx="5122857" cy="5321905"/>
          </a:xfrm>
          <a:prstGeom prst="rect">
            <a:avLst/>
          </a:prstGeom>
        </p:spPr>
      </p:pic>
    </p:spTree>
    <p:extLst>
      <p:ext uri="{BB962C8B-B14F-4D97-AF65-F5344CB8AC3E}">
        <p14:creationId xmlns:p14="http://schemas.microsoft.com/office/powerpoint/2010/main" val="416941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21</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22</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769F64E-A2FD-4F3E-A195-65BD34A8935E}" type="slidenum">
              <a:rPr lang="en-US" altLang="en-US"/>
              <a:pPr/>
              <a:t>23</a:t>
            </a:fld>
            <a:endParaRPr lang="en-US" altLang="en-US"/>
          </a:p>
        </p:txBody>
      </p:sp>
      <p:pic>
        <p:nvPicPr>
          <p:cNvPr id="188421" name="Picture 5" descr="ss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376238"/>
            <a:ext cx="8115300" cy="5543550"/>
          </a:xfrm>
          <a:prstGeom prst="rect">
            <a:avLst/>
          </a:prstGeom>
          <a:noFill/>
          <a:extLst>
            <a:ext uri="{909E8E84-426E-40DD-AFC4-6F175D3DCCD1}">
              <a14:hiddenFill xmlns:a14="http://schemas.microsoft.com/office/drawing/2010/main">
                <a:solidFill>
                  <a:srgbClr val="FFFFFF"/>
                </a:solidFill>
              </a14:hiddenFill>
            </a:ext>
          </a:extLst>
        </p:spPr>
      </p:pic>
      <p:sp>
        <p:nvSpPr>
          <p:cNvPr id="188422" name="Text Box 6"/>
          <p:cNvSpPr txBox="1">
            <a:spLocks noChangeArrowheads="1"/>
          </p:cNvSpPr>
          <p:nvPr/>
        </p:nvSpPr>
        <p:spPr bwMode="auto">
          <a:xfrm>
            <a:off x="654050" y="6021388"/>
            <a:ext cx="7940675" cy="581025"/>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i="1" dirty="0"/>
              <a:t>“We are forced to conclude that the </a:t>
            </a:r>
            <a:r>
              <a:rPr lang="en-US" altLang="en-US" i="1" dirty="0">
                <a:solidFill>
                  <a:srgbClr val="0000FF"/>
                </a:solidFill>
              </a:rPr>
              <a:t>facts of the moral order</a:t>
            </a:r>
            <a:r>
              <a:rPr lang="en-US" altLang="en-US" i="1" dirty="0"/>
              <a:t> are subject, </a:t>
            </a:r>
            <a:r>
              <a:rPr lang="en-US" altLang="en-US" i="1" dirty="0">
                <a:solidFill>
                  <a:srgbClr val="0000FF"/>
                </a:solidFill>
              </a:rPr>
              <a:t>like those of the physical order</a:t>
            </a:r>
            <a:r>
              <a:rPr lang="en-US" altLang="en-US" i="1" dirty="0"/>
              <a:t> to invariable laws.”</a:t>
            </a:r>
            <a:r>
              <a:rPr lang="en-US" altLang="en-US" dirty="0"/>
              <a:t> (Guerry, 1833, p14)</a:t>
            </a:r>
          </a:p>
        </p:txBody>
      </p:sp>
      <p:grpSp>
        <p:nvGrpSpPr>
          <p:cNvPr id="5" name="Group 4">
            <a:extLst>
              <a:ext uri="{FF2B5EF4-FFF2-40B4-BE49-F238E27FC236}">
                <a16:creationId xmlns:a16="http://schemas.microsoft.com/office/drawing/2014/main" id="{EB77AAAC-DA36-4A0A-95CD-FE8D72778D82}"/>
              </a:ext>
            </a:extLst>
          </p:cNvPr>
          <p:cNvGrpSpPr/>
          <p:nvPr/>
        </p:nvGrpSpPr>
        <p:grpSpPr>
          <a:xfrm>
            <a:off x="2168436" y="3502377"/>
            <a:ext cx="1600200" cy="276999"/>
            <a:chOff x="6248400" y="301870"/>
            <a:chExt cx="1600200" cy="276999"/>
          </a:xfrm>
        </p:grpSpPr>
        <p:sp>
          <p:nvSpPr>
            <p:cNvPr id="6" name="TextBox 5">
              <a:extLst>
                <a:ext uri="{FF2B5EF4-FFF2-40B4-BE49-F238E27FC236}">
                  <a16:creationId xmlns:a16="http://schemas.microsoft.com/office/drawing/2014/main" id="{30AF1385-C58B-4314-8F7C-21372D8FB0A7}"/>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7" name="Straight Arrow Connector 6">
              <a:extLst>
                <a:ext uri="{FF2B5EF4-FFF2-40B4-BE49-F238E27FC236}">
                  <a16:creationId xmlns:a16="http://schemas.microsoft.com/office/drawing/2014/main" id="{CF6A16F9-7AD3-4F22-808E-33F9283EBBFE}"/>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41C554C-5C7A-4AA9-A48C-158CDCAA6121}"/>
              </a:ext>
            </a:extLst>
          </p:cNvPr>
          <p:cNvGrpSpPr/>
          <p:nvPr/>
        </p:nvGrpSpPr>
        <p:grpSpPr>
          <a:xfrm>
            <a:off x="2177145" y="4566357"/>
            <a:ext cx="1600200" cy="276999"/>
            <a:chOff x="6248400" y="301870"/>
            <a:chExt cx="1600200" cy="276999"/>
          </a:xfrm>
        </p:grpSpPr>
        <p:sp>
          <p:nvSpPr>
            <p:cNvPr id="9" name="TextBox 8">
              <a:extLst>
                <a:ext uri="{FF2B5EF4-FFF2-40B4-BE49-F238E27FC236}">
                  <a16:creationId xmlns:a16="http://schemas.microsoft.com/office/drawing/2014/main" id="{BF80EF77-D0F9-4132-A97F-5772ED64A524}"/>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10" name="Straight Arrow Connector 9">
              <a:extLst>
                <a:ext uri="{FF2B5EF4-FFF2-40B4-BE49-F238E27FC236}">
                  <a16:creationId xmlns:a16="http://schemas.microsoft.com/office/drawing/2014/main" id="{17029277-F551-45FB-BBB0-0831FD866C96}"/>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78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24</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25</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26</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5FB-D822-4A27-8B3E-4E81B85BA649}"/>
              </a:ext>
            </a:extLst>
          </p:cNvPr>
          <p:cNvSpPr>
            <a:spLocks noGrp="1"/>
          </p:cNvSpPr>
          <p:nvPr>
            <p:ph type="title"/>
          </p:nvPr>
        </p:nvSpPr>
        <p:spPr/>
        <p:txBody>
          <a:bodyPr>
            <a:normAutofit fontScale="90000"/>
          </a:bodyPr>
          <a:lstStyle/>
          <a:p>
            <a:r>
              <a:rPr lang="en-CA" dirty="0" err="1"/>
              <a:t>Guerry’s</a:t>
            </a:r>
            <a:r>
              <a:rPr lang="en-CA" dirty="0"/>
              <a:t> moral variables</a:t>
            </a:r>
          </a:p>
        </p:txBody>
      </p:sp>
      <p:sp>
        <p:nvSpPr>
          <p:cNvPr id="3" name="Slide Number Placeholder 2">
            <a:extLst>
              <a:ext uri="{FF2B5EF4-FFF2-40B4-BE49-F238E27FC236}">
                <a16:creationId xmlns:a16="http://schemas.microsoft.com/office/drawing/2014/main" id="{21AC1804-C87F-4420-89C9-3CB66B8EC993}"/>
              </a:ext>
            </a:extLst>
          </p:cNvPr>
          <p:cNvSpPr>
            <a:spLocks noGrp="1"/>
          </p:cNvSpPr>
          <p:nvPr>
            <p:ph type="sldNum" sz="quarter" idx="12"/>
          </p:nvPr>
        </p:nvSpPr>
        <p:spPr/>
        <p:txBody>
          <a:bodyPr/>
          <a:lstStyle/>
          <a:p>
            <a:fld id="{621225AB-15B9-4C79-A121-04D1DC7E2307}" type="slidenum">
              <a:rPr lang="en-US" smtClean="0"/>
              <a:t>27</a:t>
            </a:fld>
            <a:endParaRPr lang="en-US"/>
          </a:p>
        </p:txBody>
      </p:sp>
      <p:pic>
        <p:nvPicPr>
          <p:cNvPr id="5" name="Picture 4" descr="A map of the world&#10;&#10;Description automatically generated with medium confidence">
            <a:extLst>
              <a:ext uri="{FF2B5EF4-FFF2-40B4-BE49-F238E27FC236}">
                <a16:creationId xmlns:a16="http://schemas.microsoft.com/office/drawing/2014/main" id="{CF3C9D16-A0E2-4659-962D-9BE63DED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2820"/>
            <a:ext cx="7619406" cy="5422313"/>
          </a:xfrm>
          <a:prstGeom prst="rect">
            <a:avLst/>
          </a:prstGeom>
        </p:spPr>
      </p:pic>
    </p:spTree>
    <p:extLst>
      <p:ext uri="{BB962C8B-B14F-4D97-AF65-F5344CB8AC3E}">
        <p14:creationId xmlns:p14="http://schemas.microsoft.com/office/powerpoint/2010/main" val="580918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28</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29</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30</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1E8DA-44FB-4387-8C16-04A89481FA64}"/>
              </a:ext>
            </a:extLst>
          </p:cNvPr>
          <p:cNvSpPr txBox="1"/>
          <p:nvPr/>
        </p:nvSpPr>
        <p:spPr>
          <a:xfrm>
            <a:off x="524785" y="5490971"/>
            <a:ext cx="5221554"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rgbClr val="FFFFFF"/>
                </a:solidFill>
                <a:latin typeface="+mj-lt"/>
                <a:ea typeface="+mj-ea"/>
                <a:cs typeface="+mj-cs"/>
              </a:rPr>
              <a:t>Detail: Trends in death sentences and executions over 31 years</a:t>
            </a:r>
          </a:p>
        </p:txBody>
      </p:sp>
      <p:pic>
        <p:nvPicPr>
          <p:cNvPr id="6" name="Picture 5" descr="A picture containing diagram&#10;&#10;Description automatically generated">
            <a:extLst>
              <a:ext uri="{FF2B5EF4-FFF2-40B4-BE49-F238E27FC236}">
                <a16:creationId xmlns:a16="http://schemas.microsoft.com/office/drawing/2014/main" id="{67FC3AD1-4004-411B-9628-18239F48A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01" y="643289"/>
            <a:ext cx="8495662" cy="4014200"/>
          </a:xfrm>
          <a:prstGeom prst="rect">
            <a:avLst/>
          </a:prstGeom>
        </p:spPr>
      </p:pic>
      <p:sp>
        <p:nvSpPr>
          <p:cNvPr id="2" name="Slide Number Placeholder 1">
            <a:extLst>
              <a:ext uri="{FF2B5EF4-FFF2-40B4-BE49-F238E27FC236}">
                <a16:creationId xmlns:a16="http://schemas.microsoft.com/office/drawing/2014/main" id="{E9B78C84-ED90-43A6-BB5D-DFEB3A7D4CE1}"/>
              </a:ext>
            </a:extLst>
          </p:cNvPr>
          <p:cNvSpPr>
            <a:spLocks noGrp="1"/>
          </p:cNvSpPr>
          <p:nvPr>
            <p:ph type="sldNum" sz="quarter" idx="12"/>
          </p:nvPr>
        </p:nvSpPr>
        <p:spPr>
          <a:xfrm>
            <a:off x="8778239" y="6455664"/>
            <a:ext cx="336042" cy="365125"/>
          </a:xfrm>
        </p:spPr>
        <p:txBody>
          <a:bodyPr vert="horz" lIns="91440" tIns="45720" rIns="91440" bIns="45720" rtlCol="0" anchor="ctr">
            <a:normAutofit/>
          </a:bodyPr>
          <a:lstStyle/>
          <a:p>
            <a:pPr>
              <a:spcAft>
                <a:spcPts val="600"/>
              </a:spcAft>
            </a:pPr>
            <a:fld id="{621225AB-15B9-4C79-A121-04D1DC7E2307}" type="slidenum">
              <a:rPr lang="en-US" sz="1000">
                <a:solidFill>
                  <a:srgbClr val="FFFFFF"/>
                </a:solidFill>
              </a:rPr>
              <a:pPr>
                <a:spcAft>
                  <a:spcPts val="600"/>
                </a:spcAft>
              </a:pPr>
              <a:t>31</a:t>
            </a:fld>
            <a:endParaRPr lang="en-US" sz="1000">
              <a:solidFill>
                <a:srgbClr val="FFFFFF"/>
              </a:solidFill>
            </a:endParaRPr>
          </a:p>
        </p:txBody>
      </p:sp>
    </p:spTree>
    <p:extLst>
      <p:ext uri="{BB962C8B-B14F-4D97-AF65-F5344CB8AC3E}">
        <p14:creationId xmlns:p14="http://schemas.microsoft.com/office/powerpoint/2010/main" val="306583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32</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multivariate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33</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34</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35</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36</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appreciable to the eye, as much as possible, the proportions of numeric results. </a:t>
            </a:r>
          </a:p>
          <a:p>
            <a:endParaRPr lang="en-US" sz="1600" i="1" dirty="0"/>
          </a:p>
          <a:p>
            <a:r>
              <a:rPr lang="en-US" sz="1600" i="1" dirty="0"/>
              <a:t>...Not only do my maps speak, but even more, they count, they calculate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9A1CF-3D16-4F3D-8321-B9E762F4372E}"/>
              </a:ext>
            </a:extLst>
          </p:cNvPr>
          <p:cNvSpPr>
            <a:spLocks noGrp="1"/>
          </p:cNvSpPr>
          <p:nvPr>
            <p:ph type="sldNum" sz="quarter" idx="12"/>
          </p:nvPr>
        </p:nvSpPr>
        <p:spPr/>
        <p:txBody>
          <a:bodyPr/>
          <a:lstStyle/>
          <a:p>
            <a:fld id="{621225AB-15B9-4C79-A121-04D1DC7E2307}" type="slidenum">
              <a:rPr lang="en-US" smtClean="0"/>
              <a:t>37</a:t>
            </a:fld>
            <a:endParaRPr lang="en-US"/>
          </a:p>
        </p:txBody>
      </p:sp>
      <p:pic>
        <p:nvPicPr>
          <p:cNvPr id="4" name="Picture 3" descr="Map&#10;&#10;Description automatically generated">
            <a:extLst>
              <a:ext uri="{FF2B5EF4-FFF2-40B4-BE49-F238E27FC236}">
                <a16:creationId xmlns:a16="http://schemas.microsoft.com/office/drawing/2014/main" id="{53AD7B80-2730-4630-B1B0-9FAA30AF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5512"/>
            <a:ext cx="7671315" cy="5288254"/>
          </a:xfrm>
          <a:prstGeom prst="rect">
            <a:avLst/>
          </a:prstGeom>
        </p:spPr>
      </p:pic>
      <p:sp>
        <p:nvSpPr>
          <p:cNvPr id="5" name="TextBox 4">
            <a:extLst>
              <a:ext uri="{FF2B5EF4-FFF2-40B4-BE49-F238E27FC236}">
                <a16:creationId xmlns:a16="http://schemas.microsoft.com/office/drawing/2014/main" id="{E1CE3B2B-3FEC-42AD-A605-FAC41C5F29FB}"/>
              </a:ext>
            </a:extLst>
          </p:cNvPr>
          <p:cNvSpPr txBox="1"/>
          <p:nvPr/>
        </p:nvSpPr>
        <p:spPr>
          <a:xfrm>
            <a:off x="533400" y="228600"/>
            <a:ext cx="7823715" cy="830997"/>
          </a:xfrm>
          <a:prstGeom prst="rect">
            <a:avLst/>
          </a:prstGeom>
          <a:noFill/>
        </p:spPr>
        <p:txBody>
          <a:bodyPr wrap="square" rtlCol="0">
            <a:spAutoFit/>
          </a:bodyPr>
          <a:lstStyle/>
          <a:p>
            <a:r>
              <a:rPr lang="en-CA" sz="2400" dirty="0"/>
              <a:t>Where to build a new post office in Paris?</a:t>
            </a:r>
          </a:p>
          <a:p>
            <a:pPr marL="285750" indent="-285750">
              <a:buFont typeface="Arial" panose="020B0604020202020204" pitchFamily="34" charset="0"/>
              <a:buChar char="•"/>
            </a:pPr>
            <a:r>
              <a:rPr lang="en-CA" sz="2400" dirty="0"/>
              <a:t>Visual solution: at the center of gravity of population</a:t>
            </a:r>
          </a:p>
        </p:txBody>
      </p:sp>
      <p:sp>
        <p:nvSpPr>
          <p:cNvPr id="6" name="Oval 5">
            <a:extLst>
              <a:ext uri="{FF2B5EF4-FFF2-40B4-BE49-F238E27FC236}">
                <a16:creationId xmlns:a16="http://schemas.microsoft.com/office/drawing/2014/main" id="{CF37A337-5B7F-4A5E-B848-9623785C998D}"/>
              </a:ext>
            </a:extLst>
          </p:cNvPr>
          <p:cNvSpPr/>
          <p:nvPr/>
        </p:nvSpPr>
        <p:spPr>
          <a:xfrm>
            <a:off x="5029200" y="3581400"/>
            <a:ext cx="660915"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2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3F4E7-B838-E019-0A72-41E256CF1ADA}"/>
              </a:ext>
            </a:extLst>
          </p:cNvPr>
          <p:cNvSpPr>
            <a:spLocks noGrp="1"/>
          </p:cNvSpPr>
          <p:nvPr>
            <p:ph type="title"/>
          </p:nvPr>
        </p:nvSpPr>
        <p:spPr/>
        <p:txBody>
          <a:bodyPr>
            <a:normAutofit fontScale="90000"/>
          </a:bodyPr>
          <a:lstStyle/>
          <a:p>
            <a:r>
              <a:rPr lang="en-CA" dirty="0"/>
              <a:t>Visual explanation</a:t>
            </a:r>
          </a:p>
        </p:txBody>
      </p:sp>
      <p:sp>
        <p:nvSpPr>
          <p:cNvPr id="2" name="Slide Number Placeholder 1">
            <a:extLst>
              <a:ext uri="{FF2B5EF4-FFF2-40B4-BE49-F238E27FC236}">
                <a16:creationId xmlns:a16="http://schemas.microsoft.com/office/drawing/2014/main" id="{15F151B2-119E-A470-F760-BBFA96673D03}"/>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5" name="Picture 4" descr="A diagram of the human body&#10;&#10;Description automatically generated">
            <a:extLst>
              <a:ext uri="{FF2B5EF4-FFF2-40B4-BE49-F238E27FC236}">
                <a16:creationId xmlns:a16="http://schemas.microsoft.com/office/drawing/2014/main" id="{E62A57CD-8408-97FA-46C1-698C9B146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1981200"/>
            <a:ext cx="8458200" cy="4229100"/>
          </a:xfrm>
          <a:prstGeom prst="rect">
            <a:avLst/>
          </a:prstGeom>
        </p:spPr>
      </p:pic>
      <p:sp>
        <p:nvSpPr>
          <p:cNvPr id="6" name="TextBox 5">
            <a:extLst>
              <a:ext uri="{FF2B5EF4-FFF2-40B4-BE49-F238E27FC236}">
                <a16:creationId xmlns:a16="http://schemas.microsoft.com/office/drawing/2014/main" id="{792ABB82-31E3-E62A-8A3C-4BF09A3E76ED}"/>
              </a:ext>
            </a:extLst>
          </p:cNvPr>
          <p:cNvSpPr txBox="1"/>
          <p:nvPr/>
        </p:nvSpPr>
        <p:spPr>
          <a:xfrm>
            <a:off x="457200" y="6248400"/>
            <a:ext cx="8077200" cy="461665"/>
          </a:xfrm>
          <a:prstGeom prst="rect">
            <a:avLst/>
          </a:prstGeom>
          <a:noFill/>
        </p:spPr>
        <p:txBody>
          <a:bodyPr wrap="square" rtlCol="0">
            <a:spAutoFit/>
          </a:bodyPr>
          <a:lstStyle/>
          <a:p>
            <a:r>
              <a:rPr lang="fr-FR" sz="1200" dirty="0"/>
              <a:t>“Carte figurative et approximative des quantités de coton brut importées en Europe en 1858, en 1864 et en 1865” by Charles Joseph Minard (1866)</a:t>
            </a:r>
            <a:endParaRPr lang="en-CA" sz="1200" dirty="0"/>
          </a:p>
        </p:txBody>
      </p:sp>
      <p:sp>
        <p:nvSpPr>
          <p:cNvPr id="7" name="Text Box 7">
            <a:extLst>
              <a:ext uri="{FF2B5EF4-FFF2-40B4-BE49-F238E27FC236}">
                <a16:creationId xmlns:a16="http://schemas.microsoft.com/office/drawing/2014/main" id="{FC330C8D-F8C3-879E-525C-31892C371EC4}"/>
              </a:ext>
            </a:extLst>
          </p:cNvPr>
          <p:cNvSpPr txBox="1">
            <a:spLocks noChangeArrowheads="1"/>
          </p:cNvSpPr>
          <p:nvPr/>
        </p:nvSpPr>
        <p:spPr bwMode="auto">
          <a:xfrm>
            <a:off x="12954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Before</a:t>
            </a:r>
          </a:p>
        </p:txBody>
      </p:sp>
      <p:sp>
        <p:nvSpPr>
          <p:cNvPr id="8" name="Text Box 7">
            <a:extLst>
              <a:ext uri="{FF2B5EF4-FFF2-40B4-BE49-F238E27FC236}">
                <a16:creationId xmlns:a16="http://schemas.microsoft.com/office/drawing/2014/main" id="{531BEA72-83E0-0748-4285-9C5E8829E376}"/>
              </a:ext>
            </a:extLst>
          </p:cNvPr>
          <p:cNvSpPr txBox="1">
            <a:spLocks noChangeArrowheads="1"/>
          </p:cNvSpPr>
          <p:nvPr/>
        </p:nvSpPr>
        <p:spPr bwMode="auto">
          <a:xfrm>
            <a:off x="40386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During</a:t>
            </a:r>
          </a:p>
        </p:txBody>
      </p:sp>
      <p:sp>
        <p:nvSpPr>
          <p:cNvPr id="9" name="Text Box 7">
            <a:extLst>
              <a:ext uri="{FF2B5EF4-FFF2-40B4-BE49-F238E27FC236}">
                <a16:creationId xmlns:a16="http://schemas.microsoft.com/office/drawing/2014/main" id="{25751742-03BE-24B3-17C0-9EC8FA3221E1}"/>
              </a:ext>
            </a:extLst>
          </p:cNvPr>
          <p:cNvSpPr txBox="1">
            <a:spLocks noChangeArrowheads="1"/>
          </p:cNvSpPr>
          <p:nvPr/>
        </p:nvSpPr>
        <p:spPr bwMode="auto">
          <a:xfrm>
            <a:off x="6781800" y="56387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After</a:t>
            </a:r>
          </a:p>
        </p:txBody>
      </p:sp>
      <p:sp>
        <p:nvSpPr>
          <p:cNvPr id="10" name="TextBox 9">
            <a:extLst>
              <a:ext uri="{FF2B5EF4-FFF2-40B4-BE49-F238E27FC236}">
                <a16:creationId xmlns:a16="http://schemas.microsoft.com/office/drawing/2014/main" id="{51BC1DB9-F72A-0C6F-0EDE-BA54E212C207}"/>
              </a:ext>
            </a:extLst>
          </p:cNvPr>
          <p:cNvSpPr txBox="1"/>
          <p:nvPr/>
        </p:nvSpPr>
        <p:spPr>
          <a:xfrm>
            <a:off x="457200" y="1143000"/>
            <a:ext cx="8229600" cy="461665"/>
          </a:xfrm>
          <a:prstGeom prst="rect">
            <a:avLst/>
          </a:prstGeom>
          <a:noFill/>
        </p:spPr>
        <p:txBody>
          <a:bodyPr wrap="square" rtlCol="0">
            <a:spAutoFit/>
          </a:bodyPr>
          <a:lstStyle/>
          <a:p>
            <a:r>
              <a:rPr lang="en-CA" sz="2400" dirty="0"/>
              <a:t>What was the effect of the US Civil War on trade in cotton?</a:t>
            </a:r>
          </a:p>
        </p:txBody>
      </p:sp>
    </p:spTree>
    <p:extLst>
      <p:ext uri="{BB962C8B-B14F-4D97-AF65-F5344CB8AC3E}">
        <p14:creationId xmlns:p14="http://schemas.microsoft.com/office/powerpoint/2010/main" val="3376759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39</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dirty="0"/>
              <a:t>Athens (Pericles): 448 BC—404 BC: growth &amp; culture</a:t>
            </a:r>
          </a:p>
          <a:p>
            <a:r>
              <a:rPr lang="en-US" sz="2400" dirty="0"/>
              <a:t>Islam: 750—1258 (sack of Baghdad): science, math …</a:t>
            </a:r>
          </a:p>
          <a:p>
            <a:r>
              <a:rPr lang="en-US" sz="2400" dirty="0"/>
              <a:t>England: Elizabeth I (1558-1603): literature, poetry, …</a:t>
            </a:r>
          </a:p>
          <a:p>
            <a:r>
              <a:rPr lang="en-US" sz="2400" dirty="0">
                <a:solidFill>
                  <a:schemeClr val="bg1">
                    <a:lumMod val="50000"/>
                  </a:schemeClr>
                </a:solidFill>
              </a:rPr>
              <a:t>Piracy: 1690--1730</a:t>
            </a:r>
          </a:p>
          <a:p>
            <a:r>
              <a:rPr lang="en-US" sz="2400" dirty="0">
                <a:solidFill>
                  <a:schemeClr val="bg1">
                    <a:lumMod val="50000"/>
                  </a:schemeClr>
                </a:solidFill>
              </a:rPr>
              <a:t>Radio: 1920—1940</a:t>
            </a:r>
          </a:p>
          <a:p>
            <a:r>
              <a:rPr lang="en-US" sz="2400" dirty="0">
                <a:solidFill>
                  <a:schemeClr val="bg1">
                    <a:lumMod val="50000"/>
                  </a:schemeClr>
                </a:solidFill>
              </a:rPr>
              <a:t>Animation: 1928 (sound) – 1960s (TV)</a:t>
            </a:r>
          </a:p>
          <a:p>
            <a:r>
              <a:rPr lang="en-US" sz="2400" dirty="0">
                <a:solidFill>
                  <a:schemeClr val="bg1">
                    <a:lumMod val="50000"/>
                  </a:schemeClr>
                </a:solidFill>
              </a:rPr>
              <a:t>Senior citizens: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40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spTree>
    <p:extLst>
      <p:ext uri="{BB962C8B-B14F-4D97-AF65-F5344CB8AC3E}">
        <p14:creationId xmlns:p14="http://schemas.microsoft.com/office/powerpoint/2010/main" val="1737513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41</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42</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dirty="0"/>
              <a:t>3. Galton’s discovery of weather patterns-</a:t>
            </a:r>
            <a:br>
              <a:rPr lang="en-US" altLang="en-US" sz="2800" dirty="0"/>
            </a:br>
            <a:r>
              <a:rPr lang="en-US" altLang="en-US" sz="2400" dirty="0"/>
              <a:t>Perhaps the most notable </a:t>
            </a:r>
            <a:r>
              <a:rPr lang="en-US" altLang="en-US" sz="2400" i="1" dirty="0"/>
              <a:t>purely graphic</a:t>
            </a:r>
            <a:r>
              <a:rPr lang="en-US" altLang="en-US" sz="2400" dirty="0"/>
              <a:t> discovery ever!</a:t>
            </a:r>
            <a:r>
              <a:rPr lang="en-US" altLang="en-US" sz="3200" dirty="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43</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44</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45</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46</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47</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48</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49</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50</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51</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52</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Spiral time-series 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53</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54</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55</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56</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57</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58</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3">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4"/>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60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61</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62</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Mosaics/treemaps: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63</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Bilateral histograms: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64</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Comparative density 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4609947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65</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66</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solidFill>
                  <a:srgbClr val="FF0000"/>
                </a:solidFill>
              </a:rPr>
              <a:t>Phenomena</a:t>
            </a:r>
            <a:r>
              <a:rPr lang="en-US" altLang="en-US" sz="2400" dirty="0"/>
              <a:t>,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57348">
                                            <p:txEl>
                                              <p:pRg st="4" end="4"/>
                                            </p:txEl>
                                          </p:spTgt>
                                        </p:tgtEl>
                                        <p:attrNameLst>
                                          <p:attrName>style.visibility</p:attrName>
                                        </p:attrNameLst>
                                      </p:cBhvr>
                                      <p:to>
                                        <p:strVal val="visible"/>
                                      </p:to>
                                    </p:set>
                                    <p:animEffect transition="in" filter="fade">
                                      <p:cBhvr>
                                        <p:cTn id="7" dur="1000"/>
                                        <p:tgtEl>
                                          <p:spTgt spid="57348">
                                            <p:txEl>
                                              <p:pRg st="4" end="4"/>
                                            </p:txEl>
                                          </p:spTgt>
                                        </p:tgtEl>
                                      </p:cBhvr>
                                    </p:animEffect>
                                    <p:anim calcmode="lin" valueType="num">
                                      <p:cBhvr>
                                        <p:cTn id="8" dur="1000" fill="hold"/>
                                        <p:tgtEl>
                                          <p:spTgt spid="5734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73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67</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dirty="0"/>
              <a:t>Impact: Early ideas</a:t>
            </a:r>
          </a:p>
          <a:p>
            <a:pPr lvl="1"/>
            <a:r>
              <a:rPr lang="en-US" sz="2000" dirty="0"/>
              <a:t>Playfair, </a:t>
            </a:r>
            <a:r>
              <a:rPr lang="en-US" sz="2000" dirty="0" err="1"/>
              <a:t>Guerry</a:t>
            </a:r>
            <a:r>
              <a:rPr lang="en-US" sz="2000" dirty="0"/>
              <a:t>:  data should “speak to the eyes”</a:t>
            </a:r>
          </a:p>
          <a:p>
            <a:pPr lvl="1"/>
            <a:r>
              <a:rPr lang="en-US" sz="2000" dirty="0"/>
              <a:t>Minard, Lalanne: allow “calculation by the eyes”</a:t>
            </a:r>
          </a:p>
          <a:p>
            <a:pPr lvl="1"/>
            <a:r>
              <a:rPr lang="en-US" sz="2000" dirty="0"/>
              <a:t>Nightingale: graphs should speak to the heart and mind, influence public policy &amp; practice</a:t>
            </a:r>
          </a:p>
          <a:p>
            <a:r>
              <a:rPr lang="en-US" sz="2400" dirty="0"/>
              <a:t>Graphical impact (Tukey, 1990)</a:t>
            </a:r>
          </a:p>
          <a:p>
            <a:pPr lvl="1"/>
            <a:r>
              <a:rPr lang="en-US" sz="2000" dirty="0" err="1">
                <a:solidFill>
                  <a:srgbClr val="FF0000"/>
                </a:solidFill>
              </a:rPr>
              <a:t>Interocularity</a:t>
            </a:r>
            <a:r>
              <a:rPr lang="en-US" sz="2000" dirty="0"/>
              <a:t>: the message hits you between the eyes</a:t>
            </a:r>
          </a:p>
          <a:p>
            <a:pPr lvl="1"/>
            <a:r>
              <a:rPr lang="en-US" sz="2000" dirty="0">
                <a:solidFill>
                  <a:srgbClr val="FF0000"/>
                </a:solidFill>
              </a:rPr>
              <a:t>Immediacy</a:t>
            </a:r>
            <a:r>
              <a:rPr lang="en-US" sz="2000" dirty="0"/>
              <a:t>: it hits you fast</a:t>
            </a:r>
          </a:p>
          <a:p>
            <a:pPr lvl="1"/>
            <a:r>
              <a:rPr lang="en-US" sz="2000" dirty="0">
                <a:solidFill>
                  <a:srgbClr val="FF0000"/>
                </a:solidFill>
              </a:rPr>
              <a:t>Inescapability</a:t>
            </a:r>
            <a:r>
              <a:rPr lang="en-US" sz="2000" dirty="0"/>
              <a:t>: it is hard to avoid the message</a:t>
            </a:r>
          </a:p>
          <a:p>
            <a:r>
              <a:rPr lang="en-US" sz="2400" b="1" dirty="0"/>
              <a:t>2</a:t>
            </a:r>
            <a:r>
              <a:rPr lang="en-US" sz="2400" b="1" baseline="30000" dirty="0"/>
              <a:t>nd</a:t>
            </a:r>
            <a:r>
              <a:rPr lang="en-US" sz="2400" b="1" dirty="0"/>
              <a:t> lesson</a:t>
            </a:r>
            <a:r>
              <a:rPr lang="en-US" sz="2400" dirty="0"/>
              <a:t>: strive for visual impact in graphs and tables</a:t>
            </a:r>
          </a:p>
          <a:p>
            <a:endParaRPr lang="en-US" sz="2400" dirty="0"/>
          </a:p>
        </p:txBody>
      </p:sp>
    </p:spTree>
    <p:extLst>
      <p:ext uri="{BB962C8B-B14F-4D97-AF65-F5344CB8AC3E}">
        <p14:creationId xmlns:p14="http://schemas.microsoft.com/office/powerpoint/2010/main" val="4283659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68</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69</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91000" y="2258447"/>
            <a:ext cx="31242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All combine to give insightful views of data</a:t>
            </a:r>
          </a:p>
          <a:p>
            <a:pPr>
              <a:spcBef>
                <a:spcPct val="50000"/>
              </a:spcBef>
            </a:pPr>
            <a:r>
              <a:rPr lang="en-US" dirty="0"/>
              <a:t>Each area fed from, and nourished the others</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document&#10;&#10;Description automatically generated with low confidence">
            <a:extLst>
              <a:ext uri="{FF2B5EF4-FFF2-40B4-BE49-F238E27FC236}">
                <a16:creationId xmlns:a16="http://schemas.microsoft.com/office/drawing/2014/main" id="{774D3187-3A79-4F58-A532-8F4E1F78B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246894"/>
            <a:ext cx="3971037" cy="3444874"/>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newspaper, receipt&#10;&#10;Description automatically generated">
            <a:extLst>
              <a:ext uri="{FF2B5EF4-FFF2-40B4-BE49-F238E27FC236}">
                <a16:creationId xmlns:a16="http://schemas.microsoft.com/office/drawing/2014/main" id="{0E333A38-B8E9-46ED-9C6F-ED7F1FC3B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62" y="1713061"/>
            <a:ext cx="3971037" cy="4512542"/>
          </a:xfrm>
          <a:prstGeom prst="rect">
            <a:avLst/>
          </a:prstGeom>
        </p:spPr>
      </p:pic>
      <p:sp>
        <p:nvSpPr>
          <p:cNvPr id="2" name="Slide Number Placeholder 1">
            <a:extLst>
              <a:ext uri="{FF2B5EF4-FFF2-40B4-BE49-F238E27FC236}">
                <a16:creationId xmlns:a16="http://schemas.microsoft.com/office/drawing/2014/main" id="{462102F2-288A-4D9F-9F4D-361FC50ACF89}"/>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14A5949-27E8-47DB-8395-B46F76135773}"/>
              </a:ext>
            </a:extLst>
          </p:cNvPr>
          <p:cNvSpPr txBox="1"/>
          <p:nvPr/>
        </p:nvSpPr>
        <p:spPr>
          <a:xfrm>
            <a:off x="609599" y="762000"/>
            <a:ext cx="7162795" cy="954107"/>
          </a:xfrm>
          <a:prstGeom prst="rect">
            <a:avLst/>
          </a:prstGeom>
          <a:noFill/>
        </p:spPr>
        <p:txBody>
          <a:bodyPr wrap="square" rtlCol="0">
            <a:spAutoFit/>
          </a:bodyPr>
          <a:lstStyle/>
          <a:p>
            <a:r>
              <a:rPr lang="en-CA" sz="2800" b="1" dirty="0">
                <a:solidFill>
                  <a:srgbClr val="FF0000"/>
                </a:solidFill>
              </a:rPr>
              <a:t>Population data</a:t>
            </a:r>
            <a:r>
              <a:rPr lang="en-CA" sz="2800" dirty="0"/>
              <a:t>: keeping track of births, deaths, causes of mortality </a:t>
            </a:r>
          </a:p>
        </p:txBody>
      </p:sp>
      <p:sp>
        <p:nvSpPr>
          <p:cNvPr id="8" name="Oval 7">
            <a:extLst>
              <a:ext uri="{FF2B5EF4-FFF2-40B4-BE49-F238E27FC236}">
                <a16:creationId xmlns:a16="http://schemas.microsoft.com/office/drawing/2014/main" id="{0578938D-6EBF-40B7-BA53-F1F35DC98CFE}"/>
              </a:ext>
            </a:extLst>
          </p:cNvPr>
          <p:cNvSpPr/>
          <p:nvPr/>
        </p:nvSpPr>
        <p:spPr>
          <a:xfrm>
            <a:off x="7210294" y="3334553"/>
            <a:ext cx="1431481"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B8B51CB4-0581-2B7F-4A64-1D5E404F5949}"/>
              </a:ext>
            </a:extLst>
          </p:cNvPr>
          <p:cNvSpPr txBox="1"/>
          <p:nvPr/>
        </p:nvSpPr>
        <p:spPr>
          <a:xfrm>
            <a:off x="482600" y="5715000"/>
            <a:ext cx="4077367" cy="523220"/>
          </a:xfrm>
          <a:prstGeom prst="rect">
            <a:avLst/>
          </a:prstGeom>
          <a:noFill/>
        </p:spPr>
        <p:txBody>
          <a:bodyPr wrap="square" rtlCol="0">
            <a:spAutoFit/>
          </a:bodyPr>
          <a:lstStyle/>
          <a:p>
            <a:r>
              <a:rPr lang="en-CA" sz="1400" dirty="0"/>
              <a:t>J. </a:t>
            </a:r>
            <a:r>
              <a:rPr lang="en-CA" sz="1400" dirty="0" err="1"/>
              <a:t>Graunt</a:t>
            </a:r>
            <a:r>
              <a:rPr lang="en-CA" sz="1400" dirty="0"/>
              <a:t> (1662) </a:t>
            </a:r>
            <a:r>
              <a:rPr lang="en-CA" sz="1400" i="1" dirty="0"/>
              <a:t>Natural and</a:t>
            </a:r>
          </a:p>
          <a:p>
            <a:r>
              <a:rPr lang="en-CA" sz="1400" i="1" dirty="0"/>
              <a:t>Political Observations on the Bills of Mortality</a:t>
            </a:r>
          </a:p>
        </p:txBody>
      </p:sp>
      <p:pic>
        <p:nvPicPr>
          <p:cNvPr id="9" name="Picture 8" descr="A person with a beard&#10;&#10;Description automatically generated">
            <a:extLst>
              <a:ext uri="{FF2B5EF4-FFF2-40B4-BE49-F238E27FC236}">
                <a16:creationId xmlns:a16="http://schemas.microsoft.com/office/drawing/2014/main" id="{71C66C22-7FA0-B186-D88A-66969F94FF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6366" y="710958"/>
            <a:ext cx="904717" cy="1208566"/>
          </a:xfrm>
          <a:prstGeom prst="rect">
            <a:avLst/>
          </a:prstGeom>
        </p:spPr>
      </p:pic>
    </p:spTree>
    <p:extLst>
      <p:ext uri="{BB962C8B-B14F-4D97-AF65-F5344CB8AC3E}">
        <p14:creationId xmlns:p14="http://schemas.microsoft.com/office/powerpoint/2010/main" val="313665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8</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sym typeface="Symbol" panose="05050102010706020507" pitchFamily="18" charset="2"/>
              </a:rPr>
              <a:t></a:t>
            </a:r>
            <a:r>
              <a:rPr lang="en-US" sz="2000" dirty="0">
                <a:cs typeface="Arial" charset="0"/>
              </a:rPr>
              <a:t> </a:t>
            </a:r>
            <a:r>
              <a:rPr lang="en-US" sz="2000" dirty="0"/>
              <a:t>Lithography (1800+) </a:t>
            </a:r>
            <a:r>
              <a:rPr lang="en-US" sz="2000" dirty="0">
                <a:cs typeface="Arial" charset="0"/>
                <a:sym typeface="Symbol" panose="05050102010706020507" pitchFamily="18" charset="2"/>
              </a:rPr>
              <a:t></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9</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8550"/>
                                        </p:tgtEl>
                                        <p:attrNameLst>
                                          <p:attrName>style.visibility</p:attrName>
                                        </p:attrNameLst>
                                      </p:cBhvr>
                                      <p:to>
                                        <p:strVal val="visible"/>
                                      </p:to>
                                    </p:set>
                                    <p:animEffect transition="in" filter="fade">
                                      <p:cBhvr>
                                        <p:cTn id="9" dur="1000"/>
                                        <p:tgtEl>
                                          <p:spTgt spid="108550"/>
                                        </p:tgtEl>
                                      </p:cBhvr>
                                    </p:animEffect>
                                    <p:anim calcmode="lin" valueType="num">
                                      <p:cBhvr>
                                        <p:cTn id="10" dur="1000" fill="hold"/>
                                        <p:tgtEl>
                                          <p:spTgt spid="108550"/>
                                        </p:tgtEl>
                                        <p:attrNameLst>
                                          <p:attrName>ppt_x</p:attrName>
                                        </p:attrNameLst>
                                      </p:cBhvr>
                                      <p:tavLst>
                                        <p:tav tm="0">
                                          <p:val>
                                            <p:strVal val="#ppt_x"/>
                                          </p:val>
                                        </p:tav>
                                        <p:tav tm="100000">
                                          <p:val>
                                            <p:strVal val="#ppt_x"/>
                                          </p:val>
                                        </p:tav>
                                      </p:tavLst>
                                    </p:anim>
                                    <p:anim calcmode="lin" valueType="num">
                                      <p:cBhvr>
                                        <p:cTn id="11" dur="1000" fill="hold"/>
                                        <p:tgtEl>
                                          <p:spTgt spid="10855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8551"/>
                                        </p:tgtEl>
                                        <p:attrNameLst>
                                          <p:attrName>style.visibility</p:attrName>
                                        </p:attrNameLst>
                                      </p:cBhvr>
                                      <p:to>
                                        <p:strVal val="visible"/>
                                      </p:to>
                                    </p:set>
                                    <p:animEffect transition="in" filter="fade">
                                      <p:cBhvr>
                                        <p:cTn id="14" dur="1000"/>
                                        <p:tgtEl>
                                          <p:spTgt spid="108551"/>
                                        </p:tgtEl>
                                      </p:cBhvr>
                                    </p:animEffect>
                                    <p:anim calcmode="lin" valueType="num">
                                      <p:cBhvr>
                                        <p:cTn id="15" dur="1000" fill="hold"/>
                                        <p:tgtEl>
                                          <p:spTgt spid="108551"/>
                                        </p:tgtEl>
                                        <p:attrNameLst>
                                          <p:attrName>ppt_x</p:attrName>
                                        </p:attrNameLst>
                                      </p:cBhvr>
                                      <p:tavLst>
                                        <p:tav tm="0">
                                          <p:val>
                                            <p:strVal val="#ppt_x"/>
                                          </p:val>
                                        </p:tav>
                                        <p:tav tm="100000">
                                          <p:val>
                                            <p:strVal val="#ppt_x"/>
                                          </p:val>
                                        </p:tav>
                                      </p:tavLst>
                                    </p:anim>
                                    <p:anim calcmode="lin" valueType="num">
                                      <p:cBhvr>
                                        <p:cTn id="16" dur="1000" fill="hold"/>
                                        <p:tgtEl>
                                          <p:spTgt spid="1085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4" end="4"/>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08549"/>
                                        </p:tgtEl>
                                        <p:attrNameLst>
                                          <p:attrName>style.visibility</p:attrName>
                                        </p:attrNameLst>
                                      </p:cBhvr>
                                      <p:to>
                                        <p:strVal val="visible"/>
                                      </p:to>
                                    </p:set>
                                    <p:animEffect transition="in" filter="fade">
                                      <p:cBhvr>
                                        <p:cTn id="29" dur="1000"/>
                                        <p:tgtEl>
                                          <p:spTgt spid="108549"/>
                                        </p:tgtEl>
                                      </p:cBhvr>
                                    </p:animEffect>
                                    <p:anim calcmode="lin" valueType="num">
                                      <p:cBhvr>
                                        <p:cTn id="30" dur="1000" fill="hold"/>
                                        <p:tgtEl>
                                          <p:spTgt spid="108549"/>
                                        </p:tgtEl>
                                        <p:attrNameLst>
                                          <p:attrName>ppt_x</p:attrName>
                                        </p:attrNameLst>
                                      </p:cBhvr>
                                      <p:tavLst>
                                        <p:tav tm="0">
                                          <p:val>
                                            <p:strVal val="#ppt_x"/>
                                          </p:val>
                                        </p:tav>
                                        <p:tav tm="100000">
                                          <p:val>
                                            <p:strVal val="#ppt_x"/>
                                          </p:val>
                                        </p:tav>
                                      </p:tavLst>
                                    </p:anim>
                                    <p:anim calcmode="lin" valueType="num">
                                      <p:cBhvr>
                                        <p:cTn id="31" dur="1000" fill="hold"/>
                                        <p:tgtEl>
                                          <p:spTgt spid="108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5056</TotalTime>
  <Words>5189</Words>
  <Application>Microsoft Office PowerPoint</Application>
  <PresentationFormat>On-screen Show (4:3)</PresentationFormat>
  <Paragraphs>646</Paragraphs>
  <Slides>69</Slides>
  <Notes>66</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PowerPoint Presentation</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PowerPoint Presentation</vt:lpstr>
      <vt:lpstr>1. A. M. Guerry and the rise of social science</vt:lpstr>
      <vt:lpstr>Social context of crime in 1820s France</vt:lpstr>
      <vt:lpstr>PowerPoint Presentation</vt:lpstr>
      <vt:lpstr>PowerPoint Presentation</vt:lpstr>
      <vt:lpstr>PowerPoint Presentation</vt:lpstr>
      <vt:lpstr>PowerPoint Presentation</vt:lpstr>
      <vt:lpstr>Guerry’s moral variables</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PowerPoint Presentation</vt:lpstr>
      <vt:lpstr>Visual explanation</vt:lpstr>
      <vt:lpstr>The March Re-Visited (1869)</vt:lpstr>
      <vt:lpstr>Les Chevaliers: Minard’s Tomb</vt:lpstr>
      <vt:lpstr>PowerPoint Presentation</vt:lpstr>
      <vt:lpstr>3. 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79</cp:revision>
  <cp:lastPrinted>2022-02-01T17:34:20Z</cp:lastPrinted>
  <dcterms:created xsi:type="dcterms:W3CDTF">2017-10-14T20:35:56Z</dcterms:created>
  <dcterms:modified xsi:type="dcterms:W3CDTF">2024-01-25T15:31:25Z</dcterms:modified>
</cp:coreProperties>
</file>